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76" r:id="rId3"/>
    <p:sldId id="277" r:id="rId4"/>
    <p:sldId id="265" r:id="rId5"/>
    <p:sldId id="259" r:id="rId6"/>
    <p:sldId id="260" r:id="rId7"/>
    <p:sldId id="273" r:id="rId8"/>
    <p:sldId id="272" r:id="rId9"/>
    <p:sldId id="261" r:id="rId10"/>
    <p:sldId id="262" r:id="rId11"/>
    <p:sldId id="274" r:id="rId12"/>
    <p:sldId id="267" r:id="rId13"/>
    <p:sldId id="275" r:id="rId14"/>
    <p:sldId id="268" r:id="rId15"/>
    <p:sldId id="270" r:id="rId16"/>
    <p:sldId id="269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Meus%20documentos\Alcides\TRABALHO\Santa%20Catarina\C&#243;pia%20de%20Nivel%20de%20emprego%20SCxBrasi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>
        <c:manualLayout>
          <c:layoutTarget val="inner"/>
          <c:xMode val="edge"/>
          <c:yMode val="edge"/>
          <c:x val="0.10633559115294818"/>
          <c:y val="4.3274875951668478E-2"/>
          <c:w val="0.84994125734283366"/>
          <c:h val="0.76465202533444065"/>
        </c:manualLayout>
      </c:layout>
      <c:lineChart>
        <c:grouping val="standard"/>
        <c:ser>
          <c:idx val="1"/>
          <c:order val="0"/>
          <c:tx>
            <c:strRef>
              <c:f>Plan4!$B$1</c:f>
              <c:strCache>
                <c:ptCount val="1"/>
                <c:pt idx="0">
                  <c:v>Brasil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Plan4!$A$2:$A$13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Plan4!$B$2:$B$13</c:f>
              <c:numCache>
                <c:formatCode>0.00</c:formatCode>
                <c:ptCount val="12"/>
                <c:pt idx="0">
                  <c:v>3.6638781234047588</c:v>
                </c:pt>
                <c:pt idx="1">
                  <c:v>5.4958448472273345</c:v>
                </c:pt>
                <c:pt idx="2">
                  <c:v>3.0017313188754922</c:v>
                </c:pt>
                <c:pt idx="3">
                  <c:v>6.3044630301506688</c:v>
                </c:pt>
                <c:pt idx="4">
                  <c:v>5.8299341534666649</c:v>
                </c:pt>
                <c:pt idx="5">
                  <c:v>5.7662808293136969</c:v>
                </c:pt>
                <c:pt idx="6">
                  <c:v>6.9752912289143678</c:v>
                </c:pt>
                <c:pt idx="7">
                  <c:v>4.8770575388959037</c:v>
                </c:pt>
                <c:pt idx="8">
                  <c:v>4.4774591353700384</c:v>
                </c:pt>
                <c:pt idx="9">
                  <c:v>6.9424396201608385</c:v>
                </c:pt>
                <c:pt idx="10">
                  <c:v>5.0881772192313601</c:v>
                </c:pt>
                <c:pt idx="11">
                  <c:v>2.4790873611719952</c:v>
                </c:pt>
              </c:numCache>
            </c:numRef>
          </c:val>
        </c:ser>
        <c:ser>
          <c:idx val="2"/>
          <c:order val="1"/>
          <c:tx>
            <c:strRef>
              <c:f>Plan4!$C$1</c:f>
              <c:strCache>
                <c:ptCount val="1"/>
                <c:pt idx="0">
                  <c:v>Santa Catarina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Plan4!$A$2:$A$13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Plan4!$C$2:$C$13</c:f>
              <c:numCache>
                <c:formatCode>0.00</c:formatCode>
                <c:ptCount val="12"/>
                <c:pt idx="0">
                  <c:v>7.2159669143329497</c:v>
                </c:pt>
                <c:pt idx="1">
                  <c:v>6.9134870971314664</c:v>
                </c:pt>
                <c:pt idx="2">
                  <c:v>4.5965076415573876</c:v>
                </c:pt>
                <c:pt idx="3">
                  <c:v>8.8083707377010434</c:v>
                </c:pt>
                <c:pt idx="4">
                  <c:v>5.74024335696362</c:v>
                </c:pt>
                <c:pt idx="5">
                  <c:v>7.4974663224317339</c:v>
                </c:pt>
                <c:pt idx="6">
                  <c:v>6.2151303697197395</c:v>
                </c:pt>
                <c:pt idx="7">
                  <c:v>4.7004358581693868</c:v>
                </c:pt>
                <c:pt idx="8">
                  <c:v>3.4163964527532653</c:v>
                </c:pt>
                <c:pt idx="9">
                  <c:v>7.1434244266819835</c:v>
                </c:pt>
                <c:pt idx="10">
                  <c:v>4.6669618115668889</c:v>
                </c:pt>
                <c:pt idx="11">
                  <c:v>2.0093840783051129</c:v>
                </c:pt>
              </c:numCache>
            </c:numRef>
          </c:val>
        </c:ser>
        <c:marker val="1"/>
        <c:axId val="92309760"/>
        <c:axId val="92361088"/>
      </c:lineChart>
      <c:catAx>
        <c:axId val="92309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Fonte: MTE</a:t>
                </a:r>
              </a:p>
            </c:rich>
          </c:tx>
          <c:layout>
            <c:manualLayout>
              <c:xMode val="edge"/>
              <c:yMode val="edge"/>
              <c:x val="7.4269644865820453E-2"/>
              <c:y val="0.905295556004217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92361088"/>
        <c:crosses val="autoZero"/>
        <c:auto val="1"/>
        <c:lblAlgn val="ctr"/>
        <c:lblOffset val="100"/>
      </c:catAx>
      <c:valAx>
        <c:axId val="92361088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92309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613451181306817"/>
          <c:y val="4.5611949810860294E-2"/>
          <c:w val="0.23869868785163509"/>
          <c:h val="0.16613995187929345"/>
        </c:manualLayout>
      </c:layout>
      <c:txPr>
        <a:bodyPr/>
        <a:lstStyle/>
        <a:p>
          <a:pPr>
            <a:defRPr sz="1400" b="1"/>
          </a:pPr>
          <a:endParaRPr lang="pt-BR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8919-E8D6-4B2C-A09E-B39A441FF549}" type="datetimeFigureOut">
              <a:rPr lang="pt-BR" smtClean="0"/>
              <a:pPr/>
              <a:t>27/4/2015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AF2C0-6BAE-45A6-A7C7-5DD3995422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884958-F253-4E8F-91E2-9C414BBA1C88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C9F6AD-287E-4573-93BE-D13F2017E5D1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6EDF-CB59-4D4B-88A8-90D7E332AD78}" type="datetimeFigureOut">
              <a:rPr lang="pt-BR" smtClean="0"/>
              <a:pPr/>
              <a:t>27/4/2015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26EE1-27FD-4181-8B00-E8C3FAF1B8E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6EDF-CB59-4D4B-88A8-90D7E332AD78}" type="datetimeFigureOut">
              <a:rPr lang="pt-BR" smtClean="0"/>
              <a:pPr/>
              <a:t>27/4/2015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26EE1-27FD-4181-8B00-E8C3FAF1B8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6EDF-CB59-4D4B-88A8-90D7E332AD78}" type="datetimeFigureOut">
              <a:rPr lang="pt-BR" smtClean="0"/>
              <a:pPr/>
              <a:t>27/4/2015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26EE1-27FD-4181-8B00-E8C3FAF1B8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6EDF-CB59-4D4B-88A8-90D7E332AD78}" type="datetimeFigureOut">
              <a:rPr lang="pt-BR" smtClean="0"/>
              <a:pPr/>
              <a:t>27/4/2015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26EE1-27FD-4181-8B00-E8C3FAF1B8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6EDF-CB59-4D4B-88A8-90D7E332AD78}" type="datetimeFigureOut">
              <a:rPr lang="pt-BR" smtClean="0"/>
              <a:pPr/>
              <a:t>27/4/2015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26EE1-27FD-4181-8B00-E8C3FAF1B8E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6EDF-CB59-4D4B-88A8-90D7E332AD78}" type="datetimeFigureOut">
              <a:rPr lang="pt-BR" smtClean="0"/>
              <a:pPr/>
              <a:t>27/4/2015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26EE1-27FD-4181-8B00-E8C3FAF1B8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6EDF-CB59-4D4B-88A8-90D7E332AD78}" type="datetimeFigureOut">
              <a:rPr lang="pt-BR" smtClean="0"/>
              <a:pPr/>
              <a:t>27/4/2015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26EE1-27FD-4181-8B00-E8C3FAF1B8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6EDF-CB59-4D4B-88A8-90D7E332AD78}" type="datetimeFigureOut">
              <a:rPr lang="pt-BR" smtClean="0"/>
              <a:pPr/>
              <a:t>27/4/2015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26EE1-27FD-4181-8B00-E8C3FAF1B8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6EDF-CB59-4D4B-88A8-90D7E332AD78}" type="datetimeFigureOut">
              <a:rPr lang="pt-BR" smtClean="0"/>
              <a:pPr/>
              <a:t>27/4/2015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26EE1-27FD-4181-8B00-E8C3FAF1B8E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6EDF-CB59-4D4B-88A8-90D7E332AD78}" type="datetimeFigureOut">
              <a:rPr lang="pt-BR" smtClean="0"/>
              <a:pPr/>
              <a:t>27/4/2015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26EE1-27FD-4181-8B00-E8C3FAF1B8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46EDF-CB59-4D4B-88A8-90D7E332AD78}" type="datetimeFigureOut">
              <a:rPr lang="pt-BR" smtClean="0"/>
              <a:pPr/>
              <a:t>27/4/2015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26EE1-27FD-4181-8B00-E8C3FAF1B8E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246EDF-CB59-4D4B-88A8-90D7E332AD78}" type="datetimeFigureOut">
              <a:rPr lang="pt-BR" smtClean="0"/>
              <a:pPr/>
              <a:t>27/4/2015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026EE1-27FD-4181-8B00-E8C3FAF1B8E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285852" y="121442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/>
              <a:t>Desempenho recente da economia catarinense</a:t>
            </a:r>
            <a:endParaRPr lang="pt-BR" sz="5400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285852" y="328612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Alcides </a:t>
            </a:r>
            <a:r>
              <a:rPr lang="pt-BR" sz="4000" dirty="0" err="1" smtClean="0"/>
              <a:t>Goularti</a:t>
            </a:r>
            <a:r>
              <a:rPr lang="pt-BR" sz="4000" dirty="0" smtClean="0"/>
              <a:t> Filho</a:t>
            </a:r>
          </a:p>
          <a:p>
            <a:pPr algn="ctr"/>
            <a:r>
              <a:rPr lang="pt-BR" sz="4000" dirty="0" smtClean="0"/>
              <a:t>UNESC/PPGDS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Balança comercial de Santa Catarina 2000-2013 (US$ 1.000 FOB)</a:t>
            </a:r>
            <a:endParaRPr lang="pt-BR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142977" y="1428732"/>
          <a:ext cx="7572426" cy="5072098"/>
        </p:xfrm>
        <a:graphic>
          <a:graphicData uri="http://schemas.openxmlformats.org/drawingml/2006/table">
            <a:tbl>
              <a:tblPr/>
              <a:tblGrid>
                <a:gridCol w="1579083"/>
                <a:gridCol w="1997781"/>
                <a:gridCol w="1997781"/>
                <a:gridCol w="1997781"/>
              </a:tblGrid>
              <a:tr h="370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Ano</a:t>
                      </a:r>
                    </a:p>
                  </a:txBody>
                  <a:tcPr marL="7231" marR="7231" marT="72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Exportações</a:t>
                      </a:r>
                    </a:p>
                  </a:txBody>
                  <a:tcPr marL="7231" marR="7231" marT="72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Importações</a:t>
                      </a:r>
                    </a:p>
                  </a:txBody>
                  <a:tcPr marL="7231" marR="7231" marT="72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Saldo</a:t>
                      </a:r>
                    </a:p>
                  </a:txBody>
                  <a:tcPr marL="7231" marR="7231" marT="72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7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2000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2.712.493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957.170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1.755.323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587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2001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3.031.172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860.394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2.170.778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87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2002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3.160.456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931.395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2.229.061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87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2003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3.701.854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993.810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2.708.044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87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2004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4.862.608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1.508.950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3.353.658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87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2005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5.594.239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2.188.540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3.405.699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87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2006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5.982.112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3.468.768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2.513.344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87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2007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7.381.839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5.000.221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2.381.618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87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2008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8.331.092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7.940.724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390.368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87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2009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6.427.661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7.288.151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-860.490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853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7.582.027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11.974.291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-4.392.264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853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2011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9.051.045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14.840.975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-5.789.930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853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2012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8.920.674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14.551.953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-5.631.279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853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2013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8.688.839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14.778.889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-6.090.050</a:t>
                      </a:r>
                    </a:p>
                  </a:txBody>
                  <a:tcPr marL="7231" marR="7231" marT="72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78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Fonte: MDIC</a:t>
                      </a:r>
                    </a:p>
                  </a:txBody>
                  <a:tcPr marL="7231" marR="7231" marT="723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928694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Taxa média de crescimento por setores industriais selecionados 2000-2010 (em %)</a:t>
            </a:r>
            <a:endParaRPr lang="pt-BR" sz="32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285853" y="1428736"/>
          <a:ext cx="7358113" cy="4500595"/>
        </p:xfrm>
        <a:graphic>
          <a:graphicData uri="http://schemas.openxmlformats.org/drawingml/2006/table">
            <a:tbl>
              <a:tblPr/>
              <a:tblGrid>
                <a:gridCol w="3485422"/>
                <a:gridCol w="1764226"/>
                <a:gridCol w="2108465"/>
              </a:tblGrid>
              <a:tr h="42573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Setor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Produção</a:t>
                      </a:r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Exportação</a:t>
                      </a:r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Alimentos</a:t>
                      </a:r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54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Mecânica</a:t>
                      </a:r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4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Elétrico e Comunicação</a:t>
                      </a:r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4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Madeira</a:t>
                      </a:r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4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Metalurgia</a:t>
                      </a:r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4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Papel e Celulose</a:t>
                      </a:r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4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Têxtil e Vestuário</a:t>
                      </a:r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-0,78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-3,38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4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Material de Transporte</a:t>
                      </a:r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4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Minerais não metálicos </a:t>
                      </a:r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73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Plástico e Borracha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2976" y="6000768"/>
            <a:ext cx="2352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pt-BR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pt-BR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Fonte: IBGE e ALICEWEB </a:t>
            </a:r>
            <a:endParaRPr lang="pt-BR" sz="1400" dirty="0">
              <a:latin typeface="Franklin Gothic Book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Evolução dos desembolsos 2000-2013</a:t>
            </a:r>
            <a:endParaRPr lang="pt-BR" sz="36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42976" y="1142984"/>
          <a:ext cx="7643867" cy="5357851"/>
        </p:xfrm>
        <a:graphic>
          <a:graphicData uri="http://schemas.openxmlformats.org/drawingml/2006/table">
            <a:tbl>
              <a:tblPr/>
              <a:tblGrid>
                <a:gridCol w="2595043"/>
                <a:gridCol w="2370070"/>
                <a:gridCol w="2678754"/>
              </a:tblGrid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BNDES R$ bilhões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BADESC R$ mil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104.782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184.211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261.061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176.435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139.233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60.781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57.781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85.688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138.342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122.258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116.258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174.034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407.680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99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378.300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11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BNDES;  BADESC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Desembolso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acumulado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do BADESC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por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setores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industriais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selecionados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2000-2010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R$)</a:t>
            </a:r>
            <a:endParaRPr lang="pt-BR" sz="2400" dirty="0"/>
          </a:p>
        </p:txBody>
      </p:sp>
      <p:pic>
        <p:nvPicPr>
          <p:cNvPr id="3" name="Picture 2" descr="grafico badesc se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3" y="1643050"/>
            <a:ext cx="7500991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5"/>
          <p:cNvSpPr>
            <a:spLocks noChangeArrowheads="1"/>
          </p:cNvSpPr>
          <p:nvPr/>
        </p:nvSpPr>
        <p:spPr bwMode="auto">
          <a:xfrm>
            <a:off x="1214414" y="6286520"/>
            <a:ext cx="13810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 dirty="0"/>
              <a:t>Fonte: BADESC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000" dirty="0" smtClean="0"/>
              <a:t>Evolução da safra agrícola (mil t)</a:t>
            </a:r>
            <a:endParaRPr lang="pt-BR" sz="4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071538" y="1214409"/>
          <a:ext cx="7715304" cy="5357862"/>
        </p:xfrm>
        <a:graphic>
          <a:graphicData uri="http://schemas.openxmlformats.org/drawingml/2006/table">
            <a:tbl>
              <a:tblPr/>
              <a:tblGrid>
                <a:gridCol w="1291733"/>
                <a:gridCol w="1053045"/>
                <a:gridCol w="1390018"/>
                <a:gridCol w="1221531"/>
                <a:gridCol w="1211001"/>
                <a:gridCol w="1547976"/>
              </a:tblGrid>
              <a:tr h="2976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Safra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Variação (%)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Brasil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Variação (%)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Participação (%) 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2000/01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5.623,50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15,34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100.266,90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20,76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5,61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2001/02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4.860,00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-13,58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96.799,00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-3,46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5,02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2002/03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6.415,30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32,00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123.168,00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27,24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5,21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2003/04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5.358,60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-16,47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119.114,20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-3,29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4,50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2004/05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4.864,60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-9,22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114.695,00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-3,71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4,24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2005/06 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5.431,90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11,66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122.530,80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6,83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4,43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2006/07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6.440,80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18,57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131.750,60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7,52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4,89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2007/08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6.457,80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0,26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144.137,30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9,40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4,48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2008/09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5.790,40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-10,33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135.134,50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-6,25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4,28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2009/10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6.659,70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15,01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149.254,90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10,45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4,46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2010/11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latin typeface="Arial"/>
                        </a:rPr>
                        <a:t>6.470,90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-2,83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latin typeface="Arial"/>
                        </a:rPr>
                        <a:t>162.803,0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9,08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3,97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2011/12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latin typeface="Arial"/>
                        </a:rPr>
                        <a:t>5.477,60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-15,35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latin typeface="Arial"/>
                        </a:rPr>
                        <a:t>166.172,1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3,29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2012/13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>
                          <a:latin typeface="Arial"/>
                        </a:rPr>
                        <a:t>6.332,00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15,60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latin typeface="Arial"/>
                        </a:rPr>
                        <a:t>188.658,1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13,53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3,35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Média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3,13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6,94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4,44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Anos 1980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6,61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Anos 1990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6,23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9"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Fonte: MAPA/CONAB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 smtClean="0"/>
              <a:t>Renúncia fiscal em Santa Catarina (2002-2014)</a:t>
            </a:r>
            <a:endParaRPr lang="pt-BR" sz="36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071538" y="1500172"/>
          <a:ext cx="7715304" cy="4995615"/>
        </p:xfrm>
        <a:graphic>
          <a:graphicData uri="http://schemas.openxmlformats.org/drawingml/2006/table">
            <a:tbl>
              <a:tblPr/>
              <a:tblGrid>
                <a:gridCol w="1928826"/>
                <a:gridCol w="2714644"/>
                <a:gridCol w="1714512"/>
                <a:gridCol w="1357322"/>
              </a:tblGrid>
              <a:tr h="60251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LDO/2002-2014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Renúncia de Receita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Tributária (R$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milhões)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Arrecadação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Tributária (R$ milhões)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Participação (em %)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5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LDO/2002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565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3.852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14,7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25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LDO/2001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613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4.656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13,2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5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LDO/2004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718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5.818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12,3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5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LDO/2005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805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6.582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12,2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5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LDO/2006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1.001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7.061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14,2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5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LDO/2007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2.096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8.068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26,0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5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LDO/2008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2.308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9.201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25,1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5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LDO/2009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2.827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9.885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28,6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5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LDO/2010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3.006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11.950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25,2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5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LDO/2011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4.272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13.722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31,1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5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LDO/2012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4.873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15.017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32,4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5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LDO/2013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4.666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15.729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29,7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9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smtClean="0">
                          <a:solidFill>
                            <a:srgbClr val="000000"/>
                          </a:solidFill>
                          <a:latin typeface="Cambria"/>
                        </a:rPr>
                        <a:t>LDO/2014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5.015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17.952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27,9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58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Fonte: LDO, vários anos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700" dirty="0" smtClean="0">
                <a:solidFill>
                  <a:schemeClr val="tx2">
                    <a:satMod val="130000"/>
                  </a:schemeClr>
                </a:solidFill>
              </a:rPr>
              <a:t>REFLEXÃO FINAL</a:t>
            </a:r>
            <a:endParaRPr lang="pt-BR" sz="3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/>
              <a:t>Retomada do planejamento estadual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/>
              <a:t>Finanças públicas ampliando projetos junto ao BNDES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/>
              <a:t>Participar ativamente na elaboração do PAC III para concluir e começar novos projetos de </a:t>
            </a:r>
            <a:r>
              <a:rPr lang="pt-BR" sz="2800" dirty="0" err="1" smtClean="0"/>
              <a:t>infraestrutura</a:t>
            </a:r>
            <a:r>
              <a:rPr lang="pt-BR" sz="2800" dirty="0" smtClean="0"/>
              <a:t> social básica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/>
              <a:t>Melhorar a relação política com o executivo federal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/>
              <a:t>Retomar a centralização das tomadas de decisões sobre investimentos de interesse estadual (Federalismo e descentralização)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Dinâmica regional catarinense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Especialização regional</a:t>
            </a:r>
          </a:p>
          <a:p>
            <a:r>
              <a:rPr lang="pt-BR" sz="4400" dirty="0" smtClean="0"/>
              <a:t>Articulação e integração econômica (comercial e produtiva)</a:t>
            </a:r>
          </a:p>
          <a:p>
            <a:r>
              <a:rPr lang="pt-BR" sz="4400" dirty="0" smtClean="0"/>
              <a:t>Diversificação produtiva</a:t>
            </a:r>
            <a:endParaRPr lang="pt-B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Desenvolvimento regional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Formação </a:t>
            </a:r>
            <a:r>
              <a:rPr lang="pt-BR" dirty="0" err="1" smtClean="0"/>
              <a:t>socioespacial</a:t>
            </a:r>
            <a:r>
              <a:rPr lang="pt-BR" dirty="0" smtClean="0"/>
              <a:t> de cada região</a:t>
            </a:r>
          </a:p>
          <a:p>
            <a:r>
              <a:rPr lang="pt-BR" dirty="0" smtClean="0"/>
              <a:t>Grau de enraizamento das unidades econômicas e das organizações e movimentos sociais presentes na região</a:t>
            </a:r>
          </a:p>
          <a:p>
            <a:r>
              <a:rPr lang="pt-BR" dirty="0" smtClean="0"/>
              <a:t>Encadeamento acionado por estas unidades, organizações e movimentos</a:t>
            </a:r>
          </a:p>
          <a:p>
            <a:r>
              <a:rPr lang="pt-BR" dirty="0" smtClean="0"/>
              <a:t>Hierarquia econômica e a capacidade de comando exercida pelos agentes locais</a:t>
            </a:r>
          </a:p>
          <a:p>
            <a:r>
              <a:rPr lang="pt-BR" dirty="0" smtClean="0"/>
              <a:t>Diferenciação social entre classes, instituições e unidades produtivas</a:t>
            </a:r>
          </a:p>
          <a:p>
            <a:r>
              <a:rPr lang="pt-BR" dirty="0" smtClean="0"/>
              <a:t>Especificidades que diferenciam a região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700" dirty="0" smtClean="0">
                <a:solidFill>
                  <a:schemeClr val="tx2">
                    <a:satMod val="130000"/>
                  </a:schemeClr>
                </a:solidFill>
              </a:rPr>
              <a:t>Trajetória de crescimento do PIB (em %)</a:t>
            </a:r>
            <a:endParaRPr lang="pt-BR" sz="37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071537" y="1428738"/>
          <a:ext cx="7358115" cy="4672990"/>
        </p:xfrm>
        <a:graphic>
          <a:graphicData uri="http://schemas.openxmlformats.org/drawingml/2006/table">
            <a:tbl>
              <a:tblPr/>
              <a:tblGrid>
                <a:gridCol w="1988368"/>
                <a:gridCol w="2057728"/>
                <a:gridCol w="1803403"/>
                <a:gridCol w="1508616"/>
              </a:tblGrid>
              <a:tr h="762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Décadas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Brasil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Diferença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1970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8,6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2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5,2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2,2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IBGE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Trajetória recente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1714488"/>
            <a:ext cx="7498080" cy="3838588"/>
          </a:xfrm>
        </p:spPr>
        <p:txBody>
          <a:bodyPr>
            <a:noAutofit/>
          </a:bodyPr>
          <a:lstStyle/>
          <a:p>
            <a:r>
              <a:rPr lang="pt-BR" sz="4400" dirty="0" smtClean="0"/>
              <a:t>Anos de 1980:  contramão da recessão</a:t>
            </a:r>
          </a:p>
          <a:p>
            <a:r>
              <a:rPr lang="pt-BR" sz="4400" dirty="0" smtClean="0"/>
              <a:t>Anos de 1990:  avanços e recuos</a:t>
            </a:r>
          </a:p>
          <a:p>
            <a:r>
              <a:rPr lang="pt-BR" sz="4400" dirty="0" smtClean="0"/>
              <a:t>Anos de 2000:  contramão do crescimento?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Crescimento da indústria de Santa Catarina e Brasil (em %)</a:t>
            </a:r>
            <a:endParaRPr lang="pt-BR" sz="28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142976" y="1142984"/>
          <a:ext cx="7572427" cy="5602338"/>
        </p:xfrm>
        <a:graphic>
          <a:graphicData uri="http://schemas.openxmlformats.org/drawingml/2006/table">
            <a:tbl>
              <a:tblPr/>
              <a:tblGrid>
                <a:gridCol w="2810927"/>
                <a:gridCol w="2108195"/>
                <a:gridCol w="2653305"/>
              </a:tblGrid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 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 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Brasil 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3,75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1,57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-8,21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2,73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-5,53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0,04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11,40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8,30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0,04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3,09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0,23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2,82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5,42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6,01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-0,64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3,10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-7,75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-7,38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6,45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10,45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-5,10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0,30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-2,70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-2,70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1,50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Média 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-0,09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2,27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2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Anos 1980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3,41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2,85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0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Anos 1990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1,83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0,81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24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IBGE </a:t>
                      </a:r>
                    </a:p>
                  </a:txBody>
                  <a:tcPr marL="6441" marR="6441" marT="64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t-BR" sz="3300" dirty="0" smtClean="0"/>
              <a:t>Taxa média de crescimento dos setores industriais selecionados 2000-2010 (em %)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14413" y="1643048"/>
          <a:ext cx="7143801" cy="4500595"/>
        </p:xfrm>
        <a:graphic>
          <a:graphicData uri="http://schemas.openxmlformats.org/drawingml/2006/table">
            <a:tbl>
              <a:tblPr/>
              <a:tblGrid>
                <a:gridCol w="3571901"/>
                <a:gridCol w="1714512"/>
                <a:gridCol w="1857388"/>
              </a:tblGrid>
              <a:tr h="40914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Indústria</a:t>
                      </a: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</a:t>
                      </a: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SC</a:t>
                      </a: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4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Alimentos</a:t>
                      </a: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1,80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914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Têxtil</a:t>
                      </a: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14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Vestuário</a:t>
                      </a: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-0,76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-2,18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14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Madeira</a:t>
                      </a: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-0,54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14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Papel e celulose</a:t>
                      </a: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14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Borracha e plástico</a:t>
                      </a: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14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Minerais não metálicos</a:t>
                      </a: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14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Automotores</a:t>
                      </a: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14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Complexo metal-mecânico</a:t>
                      </a:r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5,50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4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Fonte: SIDRA/IBGE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dirty="0" smtClean="0"/>
              <a:t>Taxa média de crescimento do emprego em Santa Catarina e Brasil (em %)</a:t>
            </a:r>
            <a:endParaRPr lang="pt-BR" sz="3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214414" y="1643047"/>
          <a:ext cx="7286675" cy="4643472"/>
        </p:xfrm>
        <a:graphic>
          <a:graphicData uri="http://schemas.openxmlformats.org/drawingml/2006/table">
            <a:tbl>
              <a:tblPr/>
              <a:tblGrid>
                <a:gridCol w="2119379"/>
                <a:gridCol w="2381215"/>
                <a:gridCol w="2786081"/>
              </a:tblGrid>
              <a:tr h="7739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Período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Catarina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Brasil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9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1985-1989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739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1990-2000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39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2001-2006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39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2007-2012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912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MTE/RAIS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Taxa de crescimento do emprego em Santa Catarina e Brasil 2001-2012 (em %)</a:t>
            </a:r>
            <a:endParaRPr lang="pt-BR" sz="32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214414" y="1500174"/>
          <a:ext cx="728667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935</TotalTime>
  <Words>805</Words>
  <Application>Microsoft Office PowerPoint</Application>
  <PresentationFormat>Apresentação na tela (4:3)</PresentationFormat>
  <Paragraphs>459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Solstício</vt:lpstr>
      <vt:lpstr>Desempenho recente da economia catarinense</vt:lpstr>
      <vt:lpstr>Dinâmica regional catarinense</vt:lpstr>
      <vt:lpstr>Desenvolvimento regional</vt:lpstr>
      <vt:lpstr>Trajetória de crescimento do PIB (em %)</vt:lpstr>
      <vt:lpstr>Trajetória recente</vt:lpstr>
      <vt:lpstr>Crescimento da indústria de Santa Catarina e Brasil (em %)</vt:lpstr>
      <vt:lpstr>Taxa média de crescimento dos setores industriais selecionados 2000-2010 (em %) </vt:lpstr>
      <vt:lpstr>Taxa média de crescimento do emprego em Santa Catarina e Brasil (em %)</vt:lpstr>
      <vt:lpstr>Taxa de crescimento do emprego em Santa Catarina e Brasil 2001-2012 (em %)</vt:lpstr>
      <vt:lpstr>Balança comercial de Santa Catarina 2000-2013 (US$ 1.000 FOB)</vt:lpstr>
      <vt:lpstr>Taxa média de crescimento por setores industriais selecionados 2000-2010 (em %)</vt:lpstr>
      <vt:lpstr>Evolução dos desembolsos 2000-2013</vt:lpstr>
      <vt:lpstr>Desembolso acumulado do BADESC por setores industriais selecionados  2000-2010 (em R$)</vt:lpstr>
      <vt:lpstr>Evolução da safra agrícola (mil t)</vt:lpstr>
      <vt:lpstr>Renúncia fiscal em Santa Catarina (2002-2014)</vt:lpstr>
      <vt:lpstr>REFLEXÃO FINAL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Desempenho recente da economia catarinense</dc:title>
  <dc:creator>user</dc:creator>
  <cp:lastModifiedBy>Usuario</cp:lastModifiedBy>
  <cp:revision>115</cp:revision>
  <dcterms:created xsi:type="dcterms:W3CDTF">2011-02-17T18:13:48Z</dcterms:created>
  <dcterms:modified xsi:type="dcterms:W3CDTF">2015-04-27T19:50:34Z</dcterms:modified>
</cp:coreProperties>
</file>